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7146EF9-E90E-466A-8DA4-0A4CECE51F9A}">
  <a:tblStyle styleId="{B7146EF9-E90E-466A-8DA4-0A4CECE51F9A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4" Type="http://schemas.openxmlformats.org/officeDocument/2006/relationships/slide" Target="slides/slide98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bookdown.org/steve_midway/DAR/understanding-anova-in-r.html" TargetMode="External"/><Relationship Id="rId3" Type="http://schemas.openxmlformats.org/officeDocument/2006/relationships/hyperlink" Target="https://www.statisticshowto.com/tukey-test-honest-significant-difference/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fc9dd9d76d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fc9dd9d76d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fbd378d8d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fbd378d8d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cfbd378d8d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cfbd378d8d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fbd378d8d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cfbd378d8d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https://bookdown.org/steve_midway/DAR/understanding-anova-in-r.html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https://www.statisticshowto.com/tukey-test-honest-significant-difference/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cfbd378d8d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cfbd378d8d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cfbd378d8d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cfbd378d8d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fbd378d8d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cfbd378d8d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cfbd378d8d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cfbd378d8d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fbd378d8d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fbd378d8d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fbd378d8d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fbd378d8d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fbd378d8d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cfbd378d8d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4a52a04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34a52a04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fbd378d8d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cfbd378d8d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cfbd378d8d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cfbd378d8d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fbd378d8d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cfbd378d8d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fbd378d8d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fbd378d8d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fbd378d8d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cfbd378d8d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cfbd378d8d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cfbd378d8d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cfbd378d8d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cfbd378d8d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cfbd378d8d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cfbd378d8d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cfbd378d8d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cfbd378d8d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cfbd378d8d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cfbd378d8d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fbd378d8d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fbd378d8d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cfbd378d8d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cfbd378d8d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cfbd378d8d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cfbd378d8d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fbd378d8d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cfbd378d8d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cfbd378d8d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cfbd378d8d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cfbd378d8d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cfbd378d8d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cfbd378d8d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cfbd378d8d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cfbd378d8d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cfbd378d8d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cfbd378d8d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cfbd378d8d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cfbd378d8d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cfbd378d8d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cfbd378d8d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cfbd378d8d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fbd378d8d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fbd378d8d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98901f709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98901f709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98901f709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98901f709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98901f709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98901f709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cfbd378d8d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cfbd378d8d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cfbd378d8d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cfbd378d8d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cfbd378d8d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cfbd378d8d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cfbd378d8d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cfbd378d8d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cfbd378d8d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cfbd378d8d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cfbd378d8d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cfbd378d8d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cfbd378d8d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cfbd378d8d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fbd378d8d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fbd378d8d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cfbd378d8d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cfbd378d8d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cfbd378d8d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cfbd378d8d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cfbd378d8d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cfbd378d8d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cfbd378d8d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cfbd378d8d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cfbd378d8d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cfbd378d8d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cfbd378d8d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cfbd378d8d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cfbd378d8d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cfbd378d8d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cfbd378d8d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cfbd378d8d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cfbd378d8d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cfbd378d8d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cfbd378d8d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cfbd378d8d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fbd378d8d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fbd378d8d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cfbd378d8d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cfbd378d8d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cfbd378d8d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cfbd378d8d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cfbd378d8d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cfbd378d8d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cfbd378d8d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cfbd378d8d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cfbd378d8d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cfbd378d8d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cfbd378d8d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cfbd378d8d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cfbd378d8d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cfbd378d8d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cfbd378d8d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cfbd378d8d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cfbd378d8d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cfbd378d8d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cfbd378d8d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cfbd378d8d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cfbd378d8d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cfbd378d8d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cfbd378d8d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cfbd378d8d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cfbd378d8d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cfbd378d8d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cfbd378d8d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cfbd378d8d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cfbd378d8d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cfbd378d8d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cfbd378d8d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cfbd378d8d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0434e84a5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0434e84a5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0434e84a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0434e84a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0434e84a5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0434e84a5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cfbd378d8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cfbd378d8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cfbd378d8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cfbd378d8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fbd378d8d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fbd378d8d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cfbd378d8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cfbd378d8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cfbd378d8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cfbd378d8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cfbd378d8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cfbd378d8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cfbd378d8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cfbd378d8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cfbd378d8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cfbd378d8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cfbd378d8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cfbd378d8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cfbd378d8d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cfbd378d8d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cfbd378d8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cfbd378d8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cfbd378d8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cfbd378d8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cfbd378d8d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cfbd378d8d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fbd378d8d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fbd378d8d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cfbd378d8d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cfbd378d8d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cfbd378d8d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cfbd378d8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cfbd378d8d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cfbd378d8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cfbd378d8d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cfbd378d8d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cfbd378d8d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cfbd378d8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cfbd378d8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cfbd378d8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cfbd378d8d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cfbd378d8d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cfbd378d8d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cfbd378d8d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fbd378d8d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cfbd378d8d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jpg"/><Relationship Id="rId4" Type="http://schemas.openxmlformats.org/officeDocument/2006/relationships/image" Target="../media/image1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jpg"/><Relationship Id="rId4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9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0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1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6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7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5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8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4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1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0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2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5.jpg"/><Relationship Id="rId4" Type="http://schemas.openxmlformats.org/officeDocument/2006/relationships/image" Target="../media/image43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4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7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0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9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3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7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2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2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3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0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4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4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46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5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54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55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59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61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6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63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70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66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67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69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68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71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Thinking through Tibetan Lamas’ Longevity: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Data and Historical Analysis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213" y="115525"/>
            <a:ext cx="7973571" cy="491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" name="Google Shape;109;p23"/>
          <p:cNvGraphicFramePr/>
          <p:nvPr/>
        </p:nvGraphicFramePr>
        <p:xfrm>
          <a:off x="3326050" y="1264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{B7146EF9-E90E-466A-8DA4-0A4CECE51F9A}</a:tableStyleId>
              </a:tblPr>
              <a:tblGrid>
                <a:gridCol w="3360000"/>
                <a:gridCol w="766050"/>
                <a:gridCol w="1201225"/>
              </a:tblGrid>
              <a:tr h="821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Period</a:t>
                      </a:r>
                      <a:endParaRPr b="1"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n</a:t>
                      </a:r>
                      <a:endParaRPr b="1"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mean lifespan</a:t>
                      </a:r>
                      <a:endParaRPr b="1"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9138"/>
                    </a:solidFill>
                  </a:tcPr>
                </a:tc>
              </a:tr>
              <a:tr h="451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Chinese Hegemony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494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65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451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Gelukpa/Ganden Hegemony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1127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57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451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Sakya/Kagyu Hegemony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542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63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451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Renaissance/Local Hegemony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151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69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451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Dark Ages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41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451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Imperial Period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10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55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</a:tbl>
          </a:graphicData>
        </a:graphic>
      </p:graphicFrame>
      <p:pic>
        <p:nvPicPr>
          <p:cNvPr id="110" name="Google Shape;11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50" y="202054"/>
            <a:ext cx="4825499" cy="184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Differences - Tibet</a:t>
            </a:r>
            <a:endParaRPr/>
          </a:p>
        </p:txBody>
      </p:sp>
      <p:sp>
        <p:nvSpPr>
          <p:cNvPr id="116" name="Google Shape;116;p24"/>
          <p:cNvSpPr txBox="1"/>
          <p:nvPr>
            <p:ph idx="1" type="body"/>
          </p:nvPr>
        </p:nvSpPr>
        <p:spPr>
          <a:xfrm>
            <a:off x="311700" y="1152475"/>
            <a:ext cx="5218500" cy="12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We first conduct an ANOVA (Analysis of Variance) test, which has detected a significant effect of historical period on lifespan. We know this because the p-value&lt;0.05.</a:t>
            </a:r>
            <a:endParaRPr sz="1600"/>
          </a:p>
        </p:txBody>
      </p:sp>
      <p:pic>
        <p:nvPicPr>
          <p:cNvPr id="117" name="Google Shape;117;p24"/>
          <p:cNvPicPr preferRelativeResize="0"/>
          <p:nvPr/>
        </p:nvPicPr>
        <p:blipFill rotWithShape="1">
          <a:blip r:embed="rId3">
            <a:alphaModFix/>
          </a:blip>
          <a:srcRect b="35132" l="0" r="20723" t="0"/>
          <a:stretch/>
        </p:blipFill>
        <p:spPr>
          <a:xfrm>
            <a:off x="0" y="2383075"/>
            <a:ext cx="5626625" cy="920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8" name="Google Shape;118;p24"/>
          <p:cNvSpPr/>
          <p:nvPr/>
        </p:nvSpPr>
        <p:spPr>
          <a:xfrm>
            <a:off x="4385437" y="2549240"/>
            <a:ext cx="787200" cy="539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734175"/>
            <a:ext cx="8185800" cy="1230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0" name="Google Shape;120;p24"/>
          <p:cNvSpPr txBox="1"/>
          <p:nvPr>
            <p:ph idx="1" type="body"/>
          </p:nvPr>
        </p:nvSpPr>
        <p:spPr>
          <a:xfrm>
            <a:off x="5639750" y="939175"/>
            <a:ext cx="3382800" cy="26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2. If ANOVA test results are significant, then we run a Tukey (Tukey’s Honest Significant Difference test) test to find out which specific period’s means (compared with each other) are different. The test compares all possible pairs of means.</a:t>
            </a:r>
            <a:endParaRPr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Differences - Tibet</a:t>
            </a:r>
            <a:endParaRPr/>
          </a:p>
        </p:txBody>
      </p:sp>
      <p:graphicFrame>
        <p:nvGraphicFramePr>
          <p:cNvPr id="126" name="Google Shape;126;p25"/>
          <p:cNvGraphicFramePr/>
          <p:nvPr/>
        </p:nvGraphicFramePr>
        <p:xfrm>
          <a:off x="822750" y="1192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{B7146EF9-E90E-466A-8DA4-0A4CECE51F9A}</a:tableStyleId>
              </a:tblPr>
              <a:tblGrid>
                <a:gridCol w="1951375"/>
                <a:gridCol w="1102475"/>
                <a:gridCol w="1102475"/>
                <a:gridCol w="1102475"/>
                <a:gridCol w="1102475"/>
              </a:tblGrid>
              <a:tr h="523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Comparison</a:t>
                      </a:r>
                      <a:endParaRPr b="1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Difference</a:t>
                      </a:r>
                      <a:endParaRPr b="1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Lower Est.</a:t>
                      </a:r>
                      <a:endParaRPr b="1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Upper Est.</a:t>
                      </a:r>
                      <a:endParaRPr b="1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p-value</a:t>
                      </a:r>
                      <a:endParaRPr b="1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9138"/>
                    </a:solidFill>
                  </a:tcPr>
                </a:tc>
              </a:tr>
              <a:tr h="523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Gelukpa/Ganden -</a:t>
                      </a:r>
                      <a:endParaRPr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Chinese Hegemony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-8.52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-10.67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-6.36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0*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</a:tr>
              <a:tr h="523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Sakya/Kagyu -</a:t>
                      </a:r>
                      <a:endParaRPr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Chinese Hegemony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-2.44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-4.93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0.04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0.06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Sakya/Kagyu -</a:t>
                      </a:r>
                      <a:endParaRPr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Gelukpa/Ganden Hegemony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6.08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3.99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8.17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0*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</a:tr>
            </a:tbl>
          </a:graphicData>
        </a:graphic>
      </p:graphicFrame>
      <p:sp>
        <p:nvSpPr>
          <p:cNvPr id="127" name="Google Shape;127;p25"/>
          <p:cNvSpPr txBox="1"/>
          <p:nvPr/>
        </p:nvSpPr>
        <p:spPr>
          <a:xfrm>
            <a:off x="822750" y="3668700"/>
            <a:ext cx="7020600" cy="13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Out of 3 comparisons, only two pairs have significant differences in means at the 95% confidence level. There is no significant difference between the Sakya/Kagyu and Chinese Hegemonies, but it is close (p=0.06). 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Refer to the previous summary table and scatterplot for visual aid.</a:t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815" y="0"/>
            <a:ext cx="834037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815" y="0"/>
            <a:ext cx="834037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2" name="Google Shape;142;p28"/>
          <p:cNvGraphicFramePr/>
          <p:nvPr/>
        </p:nvGraphicFramePr>
        <p:xfrm>
          <a:off x="2967800" y="1346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{B7146EF9-E90E-466A-8DA4-0A4CECE51F9A}</a:tableStyleId>
              </a:tblPr>
              <a:tblGrid>
                <a:gridCol w="2722425"/>
                <a:gridCol w="778300"/>
                <a:gridCol w="942600"/>
                <a:gridCol w="942600"/>
              </a:tblGrid>
              <a:tr h="942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Period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n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mean lifespan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st. dev. lifespan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518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Modern Period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918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76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14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518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Qing Dynasty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1620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66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13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518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Ming Dynasty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898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67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14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518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Yuan Dynasty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305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68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14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518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Song Dynasty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913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67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14</a:t>
                      </a:r>
                      <a:endParaRPr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pic>
        <p:nvPicPr>
          <p:cNvPr id="143" name="Google Shape;1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0825" y="-12"/>
            <a:ext cx="4972050" cy="1647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Differences - China</a:t>
            </a:r>
            <a:endParaRPr/>
          </a:p>
        </p:txBody>
      </p:sp>
      <p:sp>
        <p:nvSpPr>
          <p:cNvPr id="149" name="Google Shape;149;p29"/>
          <p:cNvSpPr txBox="1"/>
          <p:nvPr>
            <p:ph idx="1" type="body"/>
          </p:nvPr>
        </p:nvSpPr>
        <p:spPr>
          <a:xfrm>
            <a:off x="311700" y="1152475"/>
            <a:ext cx="613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Our ANOVA (Analysis of Variance) test has detected a significant effect of historical period on lifespan for the Chinese data.</a:t>
            </a:r>
            <a:endParaRPr/>
          </a:p>
        </p:txBody>
      </p:sp>
      <p:pic>
        <p:nvPicPr>
          <p:cNvPr id="150" name="Google Shape;1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863" y="2794038"/>
            <a:ext cx="6048375" cy="1038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1" name="Google Shape;151;p29"/>
          <p:cNvSpPr/>
          <p:nvPr/>
        </p:nvSpPr>
        <p:spPr>
          <a:xfrm>
            <a:off x="5247012" y="3043452"/>
            <a:ext cx="787200" cy="539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58" name="Google Shape;158;p30"/>
          <p:cNvGraphicFramePr/>
          <p:nvPr/>
        </p:nvGraphicFramePr>
        <p:xfrm>
          <a:off x="336938" y="588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{B7146EF9-E90E-466A-8DA4-0A4CECE51F9A}</a:tableStyleId>
              </a:tblPr>
              <a:tblGrid>
                <a:gridCol w="2756725"/>
                <a:gridCol w="1428350"/>
                <a:gridCol w="1428350"/>
                <a:gridCol w="1428350"/>
                <a:gridCol w="1428350"/>
              </a:tblGrid>
              <a:tr h="337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Comparison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Difference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Lower Est.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Upper Est.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p-value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337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Modern Period - Ming Dynasty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9.13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7.4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10.87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0*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7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Qing Dynasty - Ming Dynasty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-1.09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-2.63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0.45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</a:tr>
              <a:tr h="337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Song Dynasty - Ming Dynasty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-0.07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-1.81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1.67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7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Yuan Dynasty - Ming Dynasty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0.99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-1.46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3.44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0.81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</a:tr>
              <a:tr h="337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Qing Dynasty - Modern Period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-10.22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-11.75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-8.69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0*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7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Song Dynasty - Modern Period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-9.21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-10.93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-7.48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0*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</a:tr>
              <a:tr h="337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Yuan Dynasty - Modern Period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-8.15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-10.59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-5.7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0*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7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Song Dynasty - Qing Dynasty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1.02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-0.51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2.55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0.37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</a:tr>
              <a:tr h="337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Yuan Dynasty - Qing Dynasty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2.08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-0.23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4.38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7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Yuan Dynasty - Song Dynasty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1.06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-1.39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3.51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0.76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 Maps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Chinese Monk </a:t>
            </a:r>
            <a:r>
              <a:rPr lang="en"/>
              <a:t>&amp; Tibetan Figure longevity</a:t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Julia Ulziisaikhan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December 2, 2021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2"/>
          <p:cNvPicPr preferRelativeResize="0"/>
          <p:nvPr/>
        </p:nvPicPr>
        <p:blipFill rotWithShape="1">
          <a:blip r:embed="rId3">
            <a:alphaModFix/>
          </a:blip>
          <a:srcRect b="17545" l="796" r="884" t="17545"/>
          <a:stretch/>
        </p:blipFill>
        <p:spPr>
          <a:xfrm>
            <a:off x="856750" y="94750"/>
            <a:ext cx="7504000" cy="49539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3"/>
          <p:cNvPicPr preferRelativeResize="0"/>
          <p:nvPr/>
        </p:nvPicPr>
        <p:blipFill rotWithShape="1">
          <a:blip r:embed="rId3">
            <a:alphaModFix/>
          </a:blip>
          <a:srcRect b="19493" l="826" r="767" t="19130"/>
          <a:stretch/>
        </p:blipFill>
        <p:spPr>
          <a:xfrm>
            <a:off x="540000" y="192475"/>
            <a:ext cx="7736474" cy="48253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4"/>
          <p:cNvPicPr preferRelativeResize="0"/>
          <p:nvPr/>
        </p:nvPicPr>
        <p:blipFill rotWithShape="1">
          <a:blip r:embed="rId3">
            <a:alphaModFix/>
          </a:blip>
          <a:srcRect b="19493" l="826" r="767" t="19130"/>
          <a:stretch/>
        </p:blipFill>
        <p:spPr>
          <a:xfrm>
            <a:off x="2528150" y="2583209"/>
            <a:ext cx="4104919" cy="256029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9" name="Google Shape;179;p34"/>
          <p:cNvPicPr preferRelativeResize="0"/>
          <p:nvPr/>
        </p:nvPicPr>
        <p:blipFill rotWithShape="1">
          <a:blip r:embed="rId4">
            <a:alphaModFix/>
          </a:blip>
          <a:srcRect b="20795" l="845" r="835" t="17330"/>
          <a:stretch/>
        </p:blipFill>
        <p:spPr>
          <a:xfrm>
            <a:off x="2528150" y="0"/>
            <a:ext cx="4104919" cy="258320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0" name="Google Shape;180;p34"/>
          <p:cNvSpPr txBox="1"/>
          <p:nvPr/>
        </p:nvSpPr>
        <p:spPr>
          <a:xfrm>
            <a:off x="160400" y="1037250"/>
            <a:ext cx="2288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Orange boxes are single observations.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Note that many deaths of Tibetan 50-70 year olds were recorded between 1955 and 1950 (pink squares)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Growth of Tibetan Young Deaths Recorded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275" y="152400"/>
            <a:ext cx="7839444" cy="483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963" y="152400"/>
            <a:ext cx="7818085" cy="483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Growth of Incarnation Lineages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9"/>
          <p:cNvPicPr preferRelativeResize="0"/>
          <p:nvPr/>
        </p:nvPicPr>
        <p:blipFill rotWithShape="1">
          <a:blip r:embed="rId3">
            <a:alphaModFix/>
          </a:blip>
          <a:srcRect b="16487" l="0" r="0" t="15632"/>
          <a:stretch/>
        </p:blipFill>
        <p:spPr>
          <a:xfrm>
            <a:off x="914400" y="92713"/>
            <a:ext cx="7315200" cy="4958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40"/>
          <p:cNvPicPr preferRelativeResize="0"/>
          <p:nvPr/>
        </p:nvPicPr>
        <p:blipFill rotWithShape="1">
          <a:blip r:embed="rId3">
            <a:alphaModFix/>
          </a:blip>
          <a:srcRect b="20117" l="0" r="0" t="19901"/>
          <a:stretch/>
        </p:blipFill>
        <p:spPr>
          <a:xfrm>
            <a:off x="766487" y="289188"/>
            <a:ext cx="7611023" cy="45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850" y="100750"/>
            <a:ext cx="7839918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41"/>
          <p:cNvSpPr/>
          <p:nvPr/>
        </p:nvSpPr>
        <p:spPr>
          <a:xfrm>
            <a:off x="165250" y="100750"/>
            <a:ext cx="1941600" cy="11259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accent6"/>
                </a:highlight>
              </a:rPr>
              <a:t>Delete me:</a:t>
            </a:r>
            <a:endParaRPr>
              <a:solidFill>
                <a:schemeClr val="dk1"/>
              </a:solidFill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chemeClr val="accent6"/>
                </a:highlight>
              </a:rPr>
              <a:t>This one has wider bars, no difference from the last slide.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 is a programming language used for statistical analysis and data visualization.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2"/>
          <p:cNvPicPr preferRelativeResize="0"/>
          <p:nvPr/>
        </p:nvPicPr>
        <p:blipFill rotWithShape="1">
          <a:blip r:embed="rId3">
            <a:alphaModFix/>
          </a:blip>
          <a:srcRect b="21070" l="3510" r="4594" t="21266"/>
          <a:stretch/>
        </p:blipFill>
        <p:spPr>
          <a:xfrm>
            <a:off x="2475350" y="2593451"/>
            <a:ext cx="3752622" cy="255004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2" name="Google Shape;222;p42"/>
          <p:cNvPicPr preferRelativeResize="0"/>
          <p:nvPr/>
        </p:nvPicPr>
        <p:blipFill rotWithShape="1">
          <a:blip r:embed="rId4">
            <a:alphaModFix/>
          </a:blip>
          <a:srcRect b="0" l="0" r="12717" t="0"/>
          <a:stretch/>
        </p:blipFill>
        <p:spPr>
          <a:xfrm>
            <a:off x="2475353" y="0"/>
            <a:ext cx="3752621" cy="28738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3" name="Google Shape;223;p42"/>
          <p:cNvSpPr/>
          <p:nvPr/>
        </p:nvSpPr>
        <p:spPr>
          <a:xfrm>
            <a:off x="165250" y="100750"/>
            <a:ext cx="2013900" cy="14382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accent6"/>
                </a:highlight>
              </a:rPr>
              <a:t>Delete me:</a:t>
            </a:r>
            <a:endParaRPr>
              <a:solidFill>
                <a:schemeClr val="dk1"/>
              </a:solidFill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accent6"/>
                </a:highlight>
              </a:rPr>
              <a:t>This is a side by side. I’ve tried to align it to the best of my ability but it is not perfect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Scatterplot with Fitted Regression Models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regression?</a:t>
            </a:r>
            <a:endParaRPr/>
          </a:p>
        </p:txBody>
      </p:sp>
      <p:sp>
        <p:nvSpPr>
          <p:cNvPr id="234" name="Google Shape;234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Regression helps one understand how the value of a dependent variable changes as the independent variable changes. In our case, we investigate how change of time influences the lifespan for Tibetans and Chinese.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</a:t>
            </a:r>
            <a:r>
              <a:rPr b="1" lang="en"/>
              <a:t>linear</a:t>
            </a:r>
            <a:r>
              <a:rPr lang="en"/>
              <a:t> regression model fits the best possible straight line through a set of points. “Best” means minimizing each point’s difference from the line.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</a:t>
            </a:r>
            <a:r>
              <a:rPr b="1" lang="en"/>
              <a:t>loess</a:t>
            </a:r>
            <a:r>
              <a:rPr lang="en"/>
              <a:t> regression model fits the best possible curve through a set of points. It is also thought of as a complex moving average fit.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Data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938" y="152400"/>
            <a:ext cx="784612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938" y="152400"/>
            <a:ext cx="784612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949" y="152400"/>
            <a:ext cx="784610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938" y="152400"/>
            <a:ext cx="784612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038" y="152400"/>
            <a:ext cx="783991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938" y="152400"/>
            <a:ext cx="784612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Lifespan Data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dataset on Tibetan figures</a:t>
            </a:r>
            <a:r>
              <a:rPr lang="en"/>
              <a:t> (n=2328) </a:t>
            </a:r>
            <a:r>
              <a:rPr lang="en"/>
              <a:t>comes from Buddhist Digital Resource Center (BDRC).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dataset on Chinese monks</a:t>
            </a:r>
            <a:r>
              <a:rPr lang="en"/>
              <a:t> (n=6839)</a:t>
            </a:r>
            <a:r>
              <a:rPr lang="en"/>
              <a:t> comes from Dharma Drum Authority (DDM).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processing steps: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Lifespan is calculated by death year minus birth year.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remove rows that have lifespans of below 0 and above 100.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DDM, we remove rows that have differences in birth and death range greater than 1, and the lifespan is calculated using the smallest year in the range of dates.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Wikidata </a:t>
            </a:r>
            <a:endParaRPr/>
          </a:p>
        </p:txBody>
      </p:sp>
      <p:sp>
        <p:nvSpPr>
          <p:cNvPr id="275" name="Google Shape;275;p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11/18/2022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5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275" y="461963"/>
            <a:ext cx="7334250" cy="45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5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275" y="461963"/>
            <a:ext cx="7334250" cy="45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50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938" y="152400"/>
            <a:ext cx="784612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938" y="152400"/>
            <a:ext cx="784612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938" y="152400"/>
            <a:ext cx="784612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938" y="152400"/>
            <a:ext cx="784612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938" y="152400"/>
            <a:ext cx="784612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215" y="148863"/>
            <a:ext cx="7845550" cy="4845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-25" y="4363450"/>
            <a:ext cx="91440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Tibetans have a large share of young lifespans (less than 50), while Chinese have a large share of older lifespans.</a:t>
            </a: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100" y="259450"/>
            <a:ext cx="6676275" cy="39108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 50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938" y="152400"/>
            <a:ext cx="784612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938" y="152400"/>
            <a:ext cx="784612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938" y="152400"/>
            <a:ext cx="784612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215" y="148850"/>
            <a:ext cx="7845550" cy="4845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925" y="152400"/>
            <a:ext cx="784612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938" y="152400"/>
            <a:ext cx="784612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30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925" y="152400"/>
            <a:ext cx="784612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215" y="148863"/>
            <a:ext cx="7845550" cy="4845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Lifespan Means of Historical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Periods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46129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215" y="148850"/>
            <a:ext cx="7845550" cy="4845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938" y="152400"/>
            <a:ext cx="784612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227" y="148863"/>
            <a:ext cx="7845550" cy="4845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938" y="152400"/>
            <a:ext cx="784612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 30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938" y="152400"/>
            <a:ext cx="784612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215" y="148863"/>
            <a:ext cx="7845550" cy="4845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938" y="152400"/>
            <a:ext cx="784612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938" y="152400"/>
            <a:ext cx="784612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938" y="152400"/>
            <a:ext cx="784612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9"/>
          <p:cNvPicPr preferRelativeResize="0"/>
          <p:nvPr/>
        </p:nvPicPr>
        <p:blipFill rotWithShape="1">
          <a:blip r:embed="rId3">
            <a:alphaModFix/>
          </a:blip>
          <a:srcRect b="18261" l="0" r="0" t="17503"/>
          <a:stretch/>
        </p:blipFill>
        <p:spPr>
          <a:xfrm>
            <a:off x="700875" y="0"/>
            <a:ext cx="7973571" cy="512324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215" y="148863"/>
            <a:ext cx="7845550" cy="4845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8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Cut-Offs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84"/>
          <p:cNvPicPr preferRelativeResize="0"/>
          <p:nvPr/>
        </p:nvPicPr>
        <p:blipFill rotWithShape="1">
          <a:blip r:embed="rId3">
            <a:alphaModFix/>
          </a:blip>
          <a:srcRect b="21650" l="0" r="0" t="21434"/>
          <a:stretch/>
        </p:blipFill>
        <p:spPr>
          <a:xfrm>
            <a:off x="441725" y="144050"/>
            <a:ext cx="8445225" cy="48065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938" y="152400"/>
            <a:ext cx="784612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938" y="152400"/>
            <a:ext cx="784612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8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Longevity</a:t>
            </a:r>
            <a:r>
              <a:rPr lang="en"/>
              <a:t> of Incarnation Lines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8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 Incarnation Lines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Tulku Lines Data</a:t>
            </a:r>
            <a:endParaRPr/>
          </a:p>
        </p:txBody>
      </p:sp>
      <p:sp>
        <p:nvSpPr>
          <p:cNvPr id="466" name="Google Shape;466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mimic each incarnation line into an individual lifespan.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Ex. A Tibetan individual would have a lifespan </a:t>
            </a:r>
            <a:r>
              <a:rPr lang="en"/>
              <a:t>spanning</a:t>
            </a:r>
            <a:r>
              <a:rPr lang="en"/>
              <a:t> a couple hundred years.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For Tibetan figures, the cut-off lifespan is 100. For Tulku lines, there are no bounds to the lifespan.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Lifespan</a:t>
            </a:r>
            <a:r>
              <a:rPr lang="en"/>
              <a:t> is calculated by death_year - birth_year (As opposed to summing all Tulku lifespans)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GWT: How we treated lines which split into two lines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9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Tulku Lines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800" y="0"/>
            <a:ext cx="83343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91"/>
          <p:cNvSpPr txBox="1"/>
          <p:nvPr/>
        </p:nvSpPr>
        <p:spPr>
          <a:xfrm>
            <a:off x="0" y="0"/>
            <a:ext cx="10848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every 150 years, the average lifespan increases by 100 years.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Hits 300 years around 1990 (halfway point between 1959 &amp; 2021)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376" y="-10125"/>
            <a:ext cx="83485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813" y="0"/>
            <a:ext cx="83343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9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Tibetan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763" y="152400"/>
            <a:ext cx="784048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763" y="152400"/>
            <a:ext cx="784048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763" y="152400"/>
            <a:ext cx="784048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763" y="152400"/>
            <a:ext cx="784048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9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Tibetan vs. Chinese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750" y="152400"/>
            <a:ext cx="784048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750" y="152400"/>
            <a:ext cx="784048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763" y="152400"/>
            <a:ext cx="784048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/>
          <p:cNvPicPr preferRelativeResize="0"/>
          <p:nvPr/>
        </p:nvPicPr>
        <p:blipFill rotWithShape="1">
          <a:blip r:embed="rId3">
            <a:alphaModFix/>
          </a:blip>
          <a:srcRect b="18004" l="0" r="0" t="17508"/>
          <a:stretch/>
        </p:blipFill>
        <p:spPr>
          <a:xfrm>
            <a:off x="583863" y="0"/>
            <a:ext cx="7976279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763" y="152400"/>
            <a:ext cx="784048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763" y="152400"/>
            <a:ext cx="784048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763" y="152400"/>
            <a:ext cx="784048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763" y="152400"/>
            <a:ext cx="784048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Tulkus vs. Tibetan Figures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763" y="152400"/>
            <a:ext cx="784048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763" y="152400"/>
            <a:ext cx="784048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763" y="152400"/>
            <a:ext cx="784048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763" y="152400"/>
            <a:ext cx="784048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